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handoutMasterIdLst>
    <p:handoutMasterId r:id="rId16"/>
  </p:handoutMasterIdLst>
  <p:sldIdLst>
    <p:sldId id="256" r:id="rId2"/>
    <p:sldId id="257" r:id="rId3"/>
    <p:sldId id="258" r:id="rId4"/>
    <p:sldId id="259" r:id="rId5"/>
    <p:sldId id="260" r:id="rId6"/>
    <p:sldId id="261" r:id="rId7"/>
    <p:sldId id="268" r:id="rId8"/>
    <p:sldId id="262" r:id="rId9"/>
    <p:sldId id="263" r:id="rId10"/>
    <p:sldId id="264" r:id="rId11"/>
    <p:sldId id="265" r:id="rId12"/>
    <p:sldId id="266" r:id="rId13"/>
    <p:sldId id="267"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autoAdjust="0"/>
    <p:restoredTop sz="91686" autoAdjust="0"/>
  </p:normalViewPr>
  <p:slideViewPr>
    <p:cSldViewPr snapToGrid="0" snapToObjects="1">
      <p:cViewPr varScale="1">
        <p:scale>
          <a:sx n="74" d="100"/>
          <a:sy n="74" d="100"/>
        </p:scale>
        <p:origin x="1788" y="78"/>
      </p:cViewPr>
      <p:guideLst/>
    </p:cSldViewPr>
  </p:slideViewPr>
  <p:notesTextViewPr>
    <p:cViewPr>
      <p:scale>
        <a:sx n="1" d="1"/>
        <a:sy n="1" d="1"/>
      </p:scale>
      <p:origin x="0" y="0"/>
    </p:cViewPr>
  </p:notesTextViewPr>
  <p:notesViewPr>
    <p:cSldViewPr snapToGrid="0" snapToObjects="1">
      <p:cViewPr varScale="1">
        <p:scale>
          <a:sx n="87" d="100"/>
          <a:sy n="87" d="100"/>
        </p:scale>
        <p:origin x="29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6C054E-01AC-4F7A-AB99-4E62CB0E68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50FA7-375B-407C-9B18-1B67BCE0D2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BD0CAB-B236-4057-B31E-8F64625B9964}" type="datetimeFigureOut">
              <a:rPr lang="en-US" smtClean="0"/>
              <a:t>6/10/2018</a:t>
            </a:fld>
            <a:endParaRPr lang="en-US"/>
          </a:p>
        </p:txBody>
      </p:sp>
      <p:sp>
        <p:nvSpPr>
          <p:cNvPr id="4" name="Footer Placeholder 3">
            <a:extLst>
              <a:ext uri="{FF2B5EF4-FFF2-40B4-BE49-F238E27FC236}">
                <a16:creationId xmlns:a16="http://schemas.microsoft.com/office/drawing/2014/main" id="{385F4889-7AE6-4E25-9872-D80EAA7772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8F067E-C0B0-44B2-A3A7-B78B1E2EC5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FFE400-0840-42D4-A77F-D890A07FF3ED}" type="slidenum">
              <a:rPr lang="en-US" smtClean="0"/>
              <a:t>‹#›</a:t>
            </a:fld>
            <a:endParaRPr lang="en-US"/>
          </a:p>
        </p:txBody>
      </p:sp>
    </p:spTree>
    <p:extLst>
      <p:ext uri="{BB962C8B-B14F-4D97-AF65-F5344CB8AC3E}">
        <p14:creationId xmlns:p14="http://schemas.microsoft.com/office/powerpoint/2010/main" val="1514802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278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WAS OFFERED IN SPRING OF 2018 AND THIS IS OUR TEACHING STAFF</a:t>
            </a:r>
          </a:p>
        </p:txBody>
      </p:sp>
    </p:spTree>
    <p:extLst>
      <p:ext uri="{BB962C8B-B14F-4D97-AF65-F5344CB8AC3E}">
        <p14:creationId xmlns:p14="http://schemas.microsoft.com/office/powerpoint/2010/main" val="28554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3"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0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lvl1pPr>
            <a:lvl2pPr>
              <a:buClr>
                <a:schemeClr val="accent5">
                  <a:hueOff val="-234537"/>
                  <a:satOff val="-1108"/>
                  <a:lumOff val="-14796"/>
                </a:schemeClr>
              </a:buClr>
              <a:buChar cha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2"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3"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4"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2"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5">
              <a:hueOff val="-234537"/>
              <a:satOff val="-1108"/>
              <a:lumOff val="-14796"/>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3"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4"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5"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5">
            <a:hueOff val="-234537"/>
            <a:satOff val="-1108"/>
            <a:lumOff val="-14796"/>
          </a:schemeClr>
        </a:solidFill>
        <a:effectLst/>
      </p:bgPr>
    </p:bg>
    <p:spTree>
      <p:nvGrpSpPr>
        <p:cNvPr id="1" name=""/>
        <p:cNvGrpSpPr/>
        <p:nvPr/>
      </p:nvGrpSpPr>
      <p:grpSpPr>
        <a:xfrm>
          <a:off x="0" y="0"/>
          <a:ext cx="0" cy="0"/>
          <a:chOff x="0" y="0"/>
          <a:chExt cx="0" cy="0"/>
        </a:xfrm>
      </p:grpSpPr>
      <p:sp>
        <p:nvSpPr>
          <p:cNvPr id="133"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4"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5"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3"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itle Text"/>
          <p:cNvSpPr txBox="1">
            <a:spLocks noGrp="1"/>
          </p:cNvSpPr>
          <p:nvPr>
            <p:ph type="title" hasCustomPrompt="1"/>
          </p:nvPr>
        </p:nvSpPr>
        <p:spPr>
          <a:xfrm>
            <a:off x="406400" y="355600"/>
            <a:ext cx="12192000" cy="723900"/>
          </a:xfrm>
          <a:prstGeom prst="rect">
            <a:avLst/>
          </a:prstGeom>
        </p:spPr>
        <p:txBody>
          <a:bodyPr/>
          <a:lstStyle>
            <a:lvl1pPr>
              <a:defRPr cap="none">
                <a:solidFill>
                  <a:srgbClr val="FFFFFF"/>
                </a:solidFill>
              </a:defRPr>
            </a:lvl1pPr>
          </a:lstStyle>
          <a:p>
            <a:r>
              <a:rPr lang="en-US" dirty="0"/>
              <a:t>Title Text</a:t>
            </a:r>
          </a:p>
        </p:txBody>
      </p:sp>
      <p:sp>
        <p:nvSpPr>
          <p:cNvPr id="73" name="Text"/>
          <p:cNvSpPr txBox="1">
            <a:spLocks noGrp="1"/>
          </p:cNvSpPr>
          <p:nvPr>
            <p:ph type="body" sz="quarter" idx="13"/>
          </p:nvPr>
        </p:nvSpPr>
        <p:spPr>
          <a:xfrm>
            <a:off x="406400" y="122555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rgbClr val="A6AAA9"/>
                </a:solidFill>
                <a:latin typeface="DIN Alternate"/>
                <a:ea typeface="DIN Alternate"/>
                <a:cs typeface="DIN Alternate"/>
                <a:sym typeface="DIN Alternate"/>
              </a:defRPr>
            </a:lvl1pPr>
          </a:lstStyle>
          <a:p>
            <a:r>
              <a:t>Text</a:t>
            </a:r>
          </a:p>
        </p:txBody>
      </p:sp>
      <p:sp>
        <p:nvSpPr>
          <p:cNvPr id="7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defRPr>
                <a:solidFill>
                  <a:srgbClr val="FFFFFF"/>
                </a:solidFill>
              </a:defRPr>
            </a:lvl3pPr>
            <a:lvl4pPr>
              <a:buClr>
                <a:schemeClr val="accent5">
                  <a:hueOff val="-234537"/>
                  <a:satOff val="-1108"/>
                  <a:lumOff val="-14796"/>
                </a:schemeClr>
              </a:buClr>
              <a:buChar char="▸"/>
              <a:defRPr>
                <a:solidFill>
                  <a:srgbClr val="FFFFFF"/>
                </a:solidFill>
              </a:defRPr>
            </a:lvl4pPr>
            <a:lvl5pPr>
              <a:buClr>
                <a:schemeClr val="accent5">
                  <a:hueOff val="-234537"/>
                  <a:satOff val="-1108"/>
                  <a:lumOff val="-14796"/>
                </a:schemeClr>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83" name="Title Text"/>
          <p:cNvSpPr txBox="1">
            <a:spLocks noGrp="1"/>
          </p:cNvSpPr>
          <p:nvPr>
            <p:ph type="title"/>
          </p:nvPr>
        </p:nvSpPr>
        <p:spPr>
          <a:prstGeom prst="rect">
            <a:avLst/>
          </a:prstGeom>
        </p:spPr>
        <p:txBody>
          <a:bodyPr/>
          <a:lstStyle>
            <a:lvl1pPr>
              <a:defRPr>
                <a:solidFill>
                  <a:srgbClr val="838787"/>
                </a:solidFill>
              </a:defRPr>
            </a:lvl1pPr>
          </a:lstStyle>
          <a:p>
            <a:r>
              <a:t>Title Text</a:t>
            </a:r>
          </a:p>
        </p:txBody>
      </p:sp>
      <p:sp>
        <p:nvSpPr>
          <p:cNvPr id="8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93"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4"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5"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solidFill>
                  <a:srgbClr val="FFFFFF"/>
                </a:solidFill>
              </a:defRPr>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1pPr>
      <a:lvl2pPr marL="0" marR="0" indent="228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2pPr>
      <a:lvl3pPr marL="0" marR="0" indent="457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3pPr>
      <a:lvl4pPr marL="0" marR="0" indent="685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4pPr>
      <a:lvl5pPr marL="0" marR="0" indent="9144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5pPr>
      <a:lvl6pPr marL="0" marR="0" indent="11430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6pPr>
      <a:lvl7pPr marL="0" marR="0" indent="1371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7pPr>
      <a:lvl8pPr marL="0" marR="0" indent="1600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8pPr>
      <a:lvl9pPr marL="0" marR="0" indent="1828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synapse.org/#!Synapse:syn2580853/wiki/409840"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TITLE OF YOUR PRESENTATION"/>
          <p:cNvSpPr txBox="1">
            <a:spLocks noGrp="1"/>
          </p:cNvSpPr>
          <p:nvPr>
            <p:ph type="ctrTitle"/>
          </p:nvPr>
        </p:nvSpPr>
        <p:spPr>
          <a:xfrm>
            <a:off x="406400" y="6613745"/>
            <a:ext cx="12192000" cy="2155682"/>
          </a:xfrm>
          <a:prstGeom prst="rect">
            <a:avLst/>
          </a:prstGeom>
        </p:spPr>
        <p:txBody>
          <a:bodyPr>
            <a:normAutofit fontScale="90000"/>
          </a:bodyPr>
          <a:lstStyle>
            <a:lvl1pPr defTabSz="350520">
              <a:defRPr sz="10200">
                <a:solidFill>
                  <a:srgbClr val="FFFFFF"/>
                </a:solidFill>
              </a:defRPr>
            </a:lvl1pPr>
          </a:lstStyle>
          <a:p>
            <a:r>
              <a:rPr lang="en-US" sz="6600" dirty="0"/>
              <a:t>Identifying important Genes in A Proteomics DATASET  For Alzheimer’s Disease</a:t>
            </a:r>
            <a:endParaRPr sz="6600" dirty="0"/>
          </a:p>
        </p:txBody>
      </p:sp>
      <p:sp>
        <p:nvSpPr>
          <p:cNvPr id="168" name="YOUR NAME…"/>
          <p:cNvSpPr txBox="1">
            <a:spLocks noGrp="1"/>
          </p:cNvSpPr>
          <p:nvPr>
            <p:ph type="subTitle" sz="quarter" idx="1"/>
          </p:nvPr>
        </p:nvSpPr>
        <p:spPr>
          <a:xfrm>
            <a:off x="406400" y="4254674"/>
            <a:ext cx="12192000" cy="1803400"/>
          </a:xfrm>
          <a:prstGeom prst="rect">
            <a:avLst/>
          </a:prstGeom>
        </p:spPr>
        <p:txBody>
          <a:bodyPr/>
          <a:lstStyle/>
          <a:p>
            <a:pPr defTabSz="362204">
              <a:spcBef>
                <a:spcPts val="1400"/>
              </a:spcBef>
              <a:defRPr sz="2914">
                <a:solidFill>
                  <a:schemeClr val="accent1"/>
                </a:solidFill>
              </a:defRPr>
            </a:pPr>
            <a:r>
              <a:rPr lang="en-US" dirty="0"/>
              <a:t>Nikolaos Giagtzoglou</a:t>
            </a:r>
            <a:endParaRPr dirty="0"/>
          </a:p>
          <a:p>
            <a:pPr defTabSz="362204">
              <a:spcBef>
                <a:spcPts val="1400"/>
              </a:spcBef>
              <a:defRPr sz="1178">
                <a:solidFill>
                  <a:srgbClr val="FFFFFF"/>
                </a:solidFill>
              </a:defRPr>
            </a:pPr>
            <a:endParaRPr dirty="0"/>
          </a:p>
          <a:p>
            <a:pPr defTabSz="362204">
              <a:spcBef>
                <a:spcPts val="1400"/>
              </a:spcBef>
              <a:defRPr sz="1178">
                <a:solidFill>
                  <a:srgbClr val="FFFFFF"/>
                </a:solidFill>
              </a:defRPr>
            </a:pPr>
            <a:r>
              <a:rPr sz="2400" dirty="0"/>
              <a:t>Python for Data Science, CSCI E-29</a:t>
            </a:r>
          </a:p>
          <a:p>
            <a:pPr defTabSz="362204">
              <a:spcBef>
                <a:spcPts val="1400"/>
              </a:spcBef>
              <a:defRPr sz="1302">
                <a:solidFill>
                  <a:srgbClr val="FFFFFF"/>
                </a:solidFill>
              </a:defRPr>
            </a:pPr>
            <a:r>
              <a:rPr sz="2400" dirty="0"/>
              <a:t>Harvard University</a:t>
            </a:r>
          </a:p>
        </p:txBody>
      </p:sp>
      <p:pic>
        <p:nvPicPr>
          <p:cNvPr id="169"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19901" y="1600979"/>
            <a:ext cx="1964998" cy="2310621"/>
          </a:xfrm>
          <a:prstGeom prst="rect">
            <a:avLst/>
          </a:prstGeom>
          <a:ln w="12700">
            <a:miter lim="400000"/>
          </a:ln>
        </p:spPr>
      </p:pic>
      <p:sp>
        <p:nvSpPr>
          <p:cNvPr id="2" name="TextBox 1">
            <a:extLst>
              <a:ext uri="{FF2B5EF4-FFF2-40B4-BE49-F238E27FC236}">
                <a16:creationId xmlns:a16="http://schemas.microsoft.com/office/drawing/2014/main" id="{BBA9D815-AEA7-49DA-BE01-4DAA3095C6CA}"/>
              </a:ext>
            </a:extLst>
          </p:cNvPr>
          <p:cNvSpPr txBox="1"/>
          <p:nvPr/>
        </p:nvSpPr>
        <p:spPr>
          <a:xfrm>
            <a:off x="406400" y="8825698"/>
            <a:ext cx="1219200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2400"/>
            </a:pPr>
            <a:r>
              <a:rPr lang="en-US" sz="2000" dirty="0"/>
              <a:t>Keywords: CSCI E-29, Harvard University Extension School, Python3, Data Science, Alzheimer’s Disease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2E4A-947A-4D8D-8BC2-8C786F72A2F7}"/>
              </a:ext>
            </a:extLst>
          </p:cNvPr>
          <p:cNvSpPr>
            <a:spLocks noGrp="1"/>
          </p:cNvSpPr>
          <p:nvPr>
            <p:ph type="title"/>
          </p:nvPr>
        </p:nvSpPr>
        <p:spPr/>
        <p:txBody>
          <a:bodyPr>
            <a:normAutofit fontScale="90000"/>
          </a:bodyPr>
          <a:lstStyle/>
          <a:p>
            <a:r>
              <a:rPr lang="en-US" dirty="0"/>
              <a:t>Coefficients of the most “important” genes in a linear regression (Fig.4)</a:t>
            </a:r>
          </a:p>
        </p:txBody>
      </p:sp>
      <p:pic>
        <p:nvPicPr>
          <p:cNvPr id="6" name="Picture 5">
            <a:extLst>
              <a:ext uri="{FF2B5EF4-FFF2-40B4-BE49-F238E27FC236}">
                <a16:creationId xmlns:a16="http://schemas.microsoft.com/office/drawing/2014/main" id="{824AAF89-FEB8-4187-9CB1-077A3697B0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410" t="9601" r="8458" b="8170"/>
          <a:stretch/>
        </p:blipFill>
        <p:spPr>
          <a:xfrm>
            <a:off x="2860296" y="1839817"/>
            <a:ext cx="7284208" cy="7205031"/>
          </a:xfrm>
          <a:prstGeom prst="rect">
            <a:avLst/>
          </a:prstGeom>
        </p:spPr>
      </p:pic>
    </p:spTree>
    <p:extLst>
      <p:ext uri="{BB962C8B-B14F-4D97-AF65-F5344CB8AC3E}">
        <p14:creationId xmlns:p14="http://schemas.microsoft.com/office/powerpoint/2010/main" val="233743559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ADE0-2030-45A1-BC9E-387174D37F10}"/>
              </a:ext>
            </a:extLst>
          </p:cNvPr>
          <p:cNvSpPr>
            <a:spLocks noGrp="1"/>
          </p:cNvSpPr>
          <p:nvPr>
            <p:ph type="title"/>
          </p:nvPr>
        </p:nvSpPr>
        <p:spPr>
          <a:xfrm>
            <a:off x="406400" y="223397"/>
            <a:ext cx="12192000" cy="1447077"/>
          </a:xfrm>
        </p:spPr>
        <p:txBody>
          <a:bodyPr>
            <a:normAutofit fontScale="90000"/>
          </a:bodyPr>
          <a:lstStyle/>
          <a:p>
            <a:r>
              <a:rPr lang="en-US" dirty="0"/>
              <a:t>Identify </a:t>
            </a:r>
            <a:r>
              <a:rPr lang="en-US" dirty="0" err="1"/>
              <a:t>coexpression</a:t>
            </a:r>
            <a:r>
              <a:rPr lang="en-US" dirty="0"/>
              <a:t> clusters using KMEANS (</a:t>
            </a:r>
            <a:r>
              <a:rPr lang="en-US" dirty="0" err="1"/>
              <a:t>n_clusters</a:t>
            </a:r>
            <a:r>
              <a:rPr lang="en-US" dirty="0"/>
              <a:t> =10) (Fig.5)</a:t>
            </a:r>
          </a:p>
        </p:txBody>
      </p:sp>
      <p:pic>
        <p:nvPicPr>
          <p:cNvPr id="6" name="Picture 5">
            <a:extLst>
              <a:ext uri="{FF2B5EF4-FFF2-40B4-BE49-F238E27FC236}">
                <a16:creationId xmlns:a16="http://schemas.microsoft.com/office/drawing/2014/main" id="{09A62A86-6D0D-4D03-8932-15A8FA829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571" y="1802677"/>
            <a:ext cx="9516751" cy="6344500"/>
          </a:xfrm>
          <a:prstGeom prst="rect">
            <a:avLst/>
          </a:prstGeom>
        </p:spPr>
      </p:pic>
    </p:spTree>
    <p:extLst>
      <p:ext uri="{BB962C8B-B14F-4D97-AF65-F5344CB8AC3E}">
        <p14:creationId xmlns:p14="http://schemas.microsoft.com/office/powerpoint/2010/main" val="209203006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36FA-194D-4B62-A835-FA37D9DAF1B3}"/>
              </a:ext>
            </a:extLst>
          </p:cNvPr>
          <p:cNvSpPr>
            <a:spLocks noGrp="1"/>
          </p:cNvSpPr>
          <p:nvPr>
            <p:ph type="title"/>
          </p:nvPr>
        </p:nvSpPr>
        <p:spPr/>
        <p:txBody>
          <a:bodyPr>
            <a:normAutofit fontScale="90000"/>
          </a:bodyPr>
          <a:lstStyle/>
          <a:p>
            <a:r>
              <a:rPr lang="en-US" dirty="0"/>
              <a:t>Reducing the Protein Features by Principal Component analysis down to 2 dimensions</a:t>
            </a:r>
            <a:br>
              <a:rPr lang="en-US" dirty="0"/>
            </a:br>
            <a:r>
              <a:rPr lang="en-US" dirty="0"/>
              <a:t>(Fig.6, Fig.6b)</a:t>
            </a:r>
          </a:p>
        </p:txBody>
      </p:sp>
      <p:pic>
        <p:nvPicPr>
          <p:cNvPr id="6" name="Picture 5">
            <a:extLst>
              <a:ext uri="{FF2B5EF4-FFF2-40B4-BE49-F238E27FC236}">
                <a16:creationId xmlns:a16="http://schemas.microsoft.com/office/drawing/2014/main" id="{F2570762-44E9-4FF4-AF0B-FCEC500FB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322" y="2841943"/>
            <a:ext cx="5461916" cy="3641277"/>
          </a:xfrm>
          <a:prstGeom prst="rect">
            <a:avLst/>
          </a:prstGeom>
        </p:spPr>
      </p:pic>
      <p:pic>
        <p:nvPicPr>
          <p:cNvPr id="8" name="Picture 7">
            <a:extLst>
              <a:ext uri="{FF2B5EF4-FFF2-40B4-BE49-F238E27FC236}">
                <a16:creationId xmlns:a16="http://schemas.microsoft.com/office/drawing/2014/main" id="{228E17C1-13DB-4E0D-8889-7B245A02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9" y="2866824"/>
            <a:ext cx="5487650" cy="3658433"/>
          </a:xfrm>
          <a:prstGeom prst="rect">
            <a:avLst/>
          </a:prstGeom>
        </p:spPr>
      </p:pic>
      <p:sp>
        <p:nvSpPr>
          <p:cNvPr id="3" name="TextBox 2">
            <a:extLst>
              <a:ext uri="{FF2B5EF4-FFF2-40B4-BE49-F238E27FC236}">
                <a16:creationId xmlns:a16="http://schemas.microsoft.com/office/drawing/2014/main" id="{665D81EA-D0A3-419D-ADE6-EC31B23DB3FC}"/>
              </a:ext>
            </a:extLst>
          </p:cNvPr>
          <p:cNvSpPr txBox="1"/>
          <p:nvPr/>
        </p:nvSpPr>
        <p:spPr>
          <a:xfrm>
            <a:off x="341250" y="2064292"/>
            <a:ext cx="64312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Cumulative variation vs N of Principal </a:t>
            </a:r>
            <a:r>
              <a:rPr lang="en-US" sz="2400" dirty="0">
                <a:solidFill>
                  <a:srgbClr val="FFFFFF"/>
                </a:solidFill>
              </a:rPr>
              <a:t>C</a:t>
            </a: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omponents</a:t>
            </a:r>
          </a:p>
        </p:txBody>
      </p:sp>
      <p:sp>
        <p:nvSpPr>
          <p:cNvPr id="7" name="TextBox 6">
            <a:extLst>
              <a:ext uri="{FF2B5EF4-FFF2-40B4-BE49-F238E27FC236}">
                <a16:creationId xmlns:a16="http://schemas.microsoft.com/office/drawing/2014/main" id="{6C245056-925D-445F-99EC-3FC6010E98E3}"/>
              </a:ext>
            </a:extLst>
          </p:cNvPr>
          <p:cNvSpPr txBox="1"/>
          <p:nvPr/>
        </p:nvSpPr>
        <p:spPr>
          <a:xfrm>
            <a:off x="6796279" y="2062242"/>
            <a:ext cx="619400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solidFill>
                  <a:srgbClr val="FFFFFF"/>
                </a:solidFill>
              </a:rPr>
              <a:t>Principal Component 1 vs </a:t>
            </a: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Principal </a:t>
            </a:r>
            <a:r>
              <a:rPr lang="en-US" sz="2400" dirty="0">
                <a:solidFill>
                  <a:srgbClr val="FFFFFF"/>
                </a:solidFill>
              </a:rPr>
              <a:t>C</a:t>
            </a: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omponent 2</a:t>
            </a:r>
          </a:p>
        </p:txBody>
      </p:sp>
    </p:spTree>
    <p:extLst>
      <p:ext uri="{BB962C8B-B14F-4D97-AF65-F5344CB8AC3E}">
        <p14:creationId xmlns:p14="http://schemas.microsoft.com/office/powerpoint/2010/main" val="36097518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F5EA-D605-45A0-98A6-23A3C9FFCF8B}"/>
              </a:ext>
            </a:extLst>
          </p:cNvPr>
          <p:cNvSpPr>
            <a:spLocks noGrp="1"/>
          </p:cNvSpPr>
          <p:nvPr>
            <p:ph type="title"/>
          </p:nvPr>
        </p:nvSpPr>
        <p:spPr/>
        <p:txBody>
          <a:bodyPr>
            <a:normAutofit fontScale="90000"/>
          </a:bodyPr>
          <a:lstStyle/>
          <a:p>
            <a:r>
              <a:rPr lang="en-US" dirty="0"/>
              <a:t>Coefficients of “important” genes (logistic regression - Fig.7)</a:t>
            </a:r>
          </a:p>
        </p:txBody>
      </p:sp>
      <p:pic>
        <p:nvPicPr>
          <p:cNvPr id="6" name="Picture 5">
            <a:extLst>
              <a:ext uri="{FF2B5EF4-FFF2-40B4-BE49-F238E27FC236}">
                <a16:creationId xmlns:a16="http://schemas.microsoft.com/office/drawing/2014/main" id="{96A48940-D431-419C-B263-BA3B17F3C59A}"/>
              </a:ext>
            </a:extLst>
          </p:cNvPr>
          <p:cNvPicPr>
            <a:picLocks noChangeAspect="1"/>
          </p:cNvPicPr>
          <p:nvPr/>
        </p:nvPicPr>
        <p:blipFill rotWithShape="1">
          <a:blip r:embed="rId2">
            <a:extLst>
              <a:ext uri="{28A0092B-C50C-407E-A947-70E740481C1C}">
                <a14:useLocalDpi xmlns:a14="http://schemas.microsoft.com/office/drawing/2010/main" val="0"/>
              </a:ext>
            </a:extLst>
          </a:blip>
          <a:srcRect l="5990" t="10864" r="8875" b="2356"/>
          <a:stretch/>
        </p:blipFill>
        <p:spPr>
          <a:xfrm>
            <a:off x="3401773" y="1988002"/>
            <a:ext cx="7171980" cy="7310436"/>
          </a:xfrm>
          <a:prstGeom prst="rect">
            <a:avLst/>
          </a:prstGeom>
        </p:spPr>
      </p:pic>
    </p:spTree>
    <p:extLst>
      <p:ext uri="{BB962C8B-B14F-4D97-AF65-F5344CB8AC3E}">
        <p14:creationId xmlns:p14="http://schemas.microsoft.com/office/powerpoint/2010/main" val="40417812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asted-image-small.png" descr="pasted-image-small.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488532" y="5371293"/>
            <a:ext cx="1858394" cy="1858480"/>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2" name="Image" descr="Image"/>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023677" y="5371293"/>
            <a:ext cx="1858394"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pic>
        <p:nvPicPr>
          <p:cNvPr id="173" name="Image" descr="Image"/>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5558841" y="5371293"/>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4" name="Neno copy.jpg" descr="Neno copy.jpg"/>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5765886" y="1536699"/>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solidFill>
              <a:srgbClr val="F3F7F5"/>
            </a:solidFill>
            <a:miter lim="400000"/>
          </a:ln>
        </p:spPr>
      </p:pic>
      <p:sp>
        <p:nvSpPr>
          <p:cNvPr id="175" name="CSCI E-29 2018 Staff"/>
          <p:cNvSpPr txBox="1">
            <a:spLocks noGrp="1"/>
          </p:cNvSpPr>
          <p:nvPr>
            <p:ph type="title"/>
          </p:nvPr>
        </p:nvSpPr>
        <p:spPr>
          <a:prstGeom prst="rect">
            <a:avLst/>
          </a:prstGeom>
        </p:spPr>
        <p:txBody>
          <a:bodyPr/>
          <a:lstStyle>
            <a:lvl1pPr defTabSz="467359">
              <a:spcBef>
                <a:spcPts val="2200"/>
              </a:spcBef>
              <a:defRPr sz="4800"/>
            </a:lvl1pPr>
          </a:lstStyle>
          <a:p>
            <a:r>
              <a:t>CSCI E-29 2018 Staff</a:t>
            </a:r>
          </a:p>
        </p:txBody>
      </p:sp>
      <p:sp>
        <p:nvSpPr>
          <p:cNvPr id="176" name="Nenad Svrzikapa…"/>
          <p:cNvSpPr txBox="1"/>
          <p:nvPr/>
        </p:nvSpPr>
        <p:spPr>
          <a:xfrm>
            <a:off x="5552198" y="3441699"/>
            <a:ext cx="2552396"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Nenad Svrzikapa</a:t>
            </a:r>
          </a:p>
          <a:p>
            <a:pPr algn="ctr">
              <a:spcBef>
                <a:spcPts val="0"/>
              </a:spcBef>
              <a:defRPr sz="2400"/>
            </a:pPr>
            <a:r>
              <a:t>Instructor</a:t>
            </a:r>
          </a:p>
        </p:txBody>
      </p:sp>
      <p:sp>
        <p:nvSpPr>
          <p:cNvPr id="177" name="Lena Hajjar…"/>
          <p:cNvSpPr txBox="1"/>
          <p:nvPr/>
        </p:nvSpPr>
        <p:spPr>
          <a:xfrm>
            <a:off x="235981" y="7504893"/>
            <a:ext cx="2363421"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Lena Hajjar</a:t>
            </a:r>
          </a:p>
          <a:p>
            <a:pPr algn="ctr">
              <a:spcBef>
                <a:spcPts val="0"/>
              </a:spcBef>
              <a:defRPr sz="2400"/>
            </a:pPr>
            <a:r>
              <a:t>Teaching Fellow</a:t>
            </a:r>
          </a:p>
        </p:txBody>
      </p:sp>
      <p:sp>
        <p:nvSpPr>
          <p:cNvPr id="178" name="Philip Lodine…"/>
          <p:cNvSpPr txBox="1"/>
          <p:nvPr/>
        </p:nvSpPr>
        <p:spPr>
          <a:xfrm>
            <a:off x="2771136" y="7504893"/>
            <a:ext cx="236342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Philip Lodine</a:t>
            </a:r>
          </a:p>
          <a:p>
            <a:pPr algn="ctr">
              <a:spcBef>
                <a:spcPts val="0"/>
              </a:spcBef>
              <a:defRPr sz="2400"/>
            </a:pPr>
            <a:r>
              <a:t>Teaching Fellow</a:t>
            </a:r>
          </a:p>
        </p:txBody>
      </p:sp>
      <p:sp>
        <p:nvSpPr>
          <p:cNvPr id="179" name="Kaleigh Douglas…"/>
          <p:cNvSpPr txBox="1"/>
          <p:nvPr/>
        </p:nvSpPr>
        <p:spPr>
          <a:xfrm>
            <a:off x="5237863" y="7504893"/>
            <a:ext cx="2500275"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Kaleigh Douglas</a:t>
            </a:r>
          </a:p>
          <a:p>
            <a:pPr algn="ctr">
              <a:spcBef>
                <a:spcPts val="0"/>
              </a:spcBef>
              <a:defRPr sz="2400"/>
            </a:pPr>
            <a:r>
              <a:t>Teaching Fellow</a:t>
            </a:r>
          </a:p>
        </p:txBody>
      </p:sp>
      <p:pic>
        <p:nvPicPr>
          <p:cNvPr id="180" name="Image" descr="Image"/>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8093968" y="5371293"/>
            <a:ext cx="1858393"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sp>
        <p:nvSpPr>
          <p:cNvPr id="181" name="Alan Xie…"/>
          <p:cNvSpPr txBox="1"/>
          <p:nvPr/>
        </p:nvSpPr>
        <p:spPr>
          <a:xfrm>
            <a:off x="7841445" y="7504893"/>
            <a:ext cx="236342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Alan Xie</a:t>
            </a:r>
          </a:p>
          <a:p>
            <a:pPr algn="ctr">
              <a:spcBef>
                <a:spcPts val="0"/>
              </a:spcBef>
              <a:defRPr sz="2400"/>
            </a:pPr>
            <a:r>
              <a:t>Teaching Fellow</a:t>
            </a:r>
          </a:p>
        </p:txBody>
      </p:sp>
      <p:pic>
        <p:nvPicPr>
          <p:cNvPr id="182" name="Image" descr="Image"/>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10629423" y="5371294"/>
            <a:ext cx="1857773" cy="1858480"/>
          </a:xfrm>
          <a:custGeom>
            <a:avLst/>
            <a:gdLst/>
            <a:ahLst/>
            <a:cxnLst>
              <a:cxn ang="0">
                <a:pos x="wd2" y="hd2"/>
              </a:cxn>
              <a:cxn ang="5400000">
                <a:pos x="wd2" y="hd2"/>
              </a:cxn>
              <a:cxn ang="10800000">
                <a:pos x="wd2" y="hd2"/>
              </a:cxn>
              <a:cxn ang="16200000">
                <a:pos x="wd2" y="hd2"/>
              </a:cxn>
            </a:cxnLst>
            <a:rect l="0" t="0" r="r" b="b"/>
            <a:pathLst>
              <a:path w="21600" h="20595" extrusionOk="0">
                <a:moveTo>
                  <a:pt x="10798" y="0"/>
                </a:moveTo>
                <a:cubicBezTo>
                  <a:pt x="8033" y="0"/>
                  <a:pt x="5271" y="1006"/>
                  <a:pt x="3161" y="3017"/>
                </a:cubicBezTo>
                <a:cubicBezTo>
                  <a:pt x="1075" y="5005"/>
                  <a:pt x="23" y="7602"/>
                  <a:pt x="0" y="10208"/>
                </a:cubicBezTo>
                <a:lnTo>
                  <a:pt x="0" y="10384"/>
                </a:lnTo>
                <a:cubicBezTo>
                  <a:pt x="23" y="12990"/>
                  <a:pt x="1075" y="15590"/>
                  <a:pt x="3161" y="17579"/>
                </a:cubicBezTo>
                <a:cubicBezTo>
                  <a:pt x="7380" y="21600"/>
                  <a:pt x="14220" y="21600"/>
                  <a:pt x="18439" y="17579"/>
                </a:cubicBezTo>
                <a:cubicBezTo>
                  <a:pt x="20525" y="15590"/>
                  <a:pt x="21577" y="12990"/>
                  <a:pt x="21600" y="10384"/>
                </a:cubicBezTo>
                <a:lnTo>
                  <a:pt x="21600" y="10208"/>
                </a:lnTo>
                <a:cubicBezTo>
                  <a:pt x="21577" y="7602"/>
                  <a:pt x="20525" y="5005"/>
                  <a:pt x="18439" y="3017"/>
                </a:cubicBezTo>
                <a:cubicBezTo>
                  <a:pt x="16329" y="1006"/>
                  <a:pt x="13563" y="0"/>
                  <a:pt x="10798" y="0"/>
                </a:cubicBezTo>
                <a:close/>
              </a:path>
            </a:pathLst>
          </a:custGeom>
          <a:ln w="12700">
            <a:miter lim="400000"/>
          </a:ln>
        </p:spPr>
      </p:pic>
      <p:sp>
        <p:nvSpPr>
          <p:cNvPr id="183" name="Joe Palin…"/>
          <p:cNvSpPr txBox="1"/>
          <p:nvPr/>
        </p:nvSpPr>
        <p:spPr>
          <a:xfrm>
            <a:off x="10376599" y="7504893"/>
            <a:ext cx="236342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Joe Palin</a:t>
            </a:r>
          </a:p>
          <a:p>
            <a:pPr algn="ctr">
              <a:spcBef>
                <a:spcPts val="0"/>
              </a:spcBef>
              <a:defRPr sz="2400"/>
            </a:pPr>
            <a:r>
              <a:t>Teaching Fellow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bstract"/>
          <p:cNvSpPr txBox="1">
            <a:spLocks noGrp="1"/>
          </p:cNvSpPr>
          <p:nvPr>
            <p:ph type="title"/>
          </p:nvPr>
        </p:nvSpPr>
        <p:spPr>
          <a:prstGeom prst="rect">
            <a:avLst/>
          </a:prstGeom>
        </p:spPr>
        <p:txBody>
          <a:bodyPr/>
          <a:lstStyle>
            <a:lvl1pPr defTabSz="467359">
              <a:spcBef>
                <a:spcPts val="2200"/>
              </a:spcBef>
              <a:defRPr sz="4800"/>
            </a:lvl1pPr>
          </a:lstStyle>
          <a:p>
            <a:r>
              <a:rPr dirty="0"/>
              <a:t>Abstract</a:t>
            </a:r>
          </a:p>
        </p:txBody>
      </p:sp>
      <p:sp>
        <p:nvSpPr>
          <p:cNvPr id="2" name="Text Placeholder 1">
            <a:extLst>
              <a:ext uri="{FF2B5EF4-FFF2-40B4-BE49-F238E27FC236}">
                <a16:creationId xmlns:a16="http://schemas.microsoft.com/office/drawing/2014/main" id="{6A4F7E9A-9B00-40A8-BB4D-B33553C1B43F}"/>
              </a:ext>
            </a:extLst>
          </p:cNvPr>
          <p:cNvSpPr>
            <a:spLocks noGrp="1"/>
          </p:cNvSpPr>
          <p:nvPr>
            <p:ph type="body" idx="1"/>
          </p:nvPr>
        </p:nvSpPr>
        <p:spPr>
          <a:xfrm>
            <a:off x="406400" y="1641513"/>
            <a:ext cx="12192000" cy="6108700"/>
          </a:xfrm>
        </p:spPr>
        <p:txBody>
          <a:bodyPr>
            <a:normAutofit fontScale="62500" lnSpcReduction="20000"/>
          </a:bodyPr>
          <a:lstStyle/>
          <a:p>
            <a:r>
              <a:rPr lang="en-US" dirty="0"/>
              <a:t>Alzheimer’s Disease (AD) is the most common neurodegenerative diseases, affecting 1 out of 5 people over the age of 65.</a:t>
            </a:r>
          </a:p>
          <a:p>
            <a:r>
              <a:rPr lang="en-US" dirty="0"/>
              <a:t>The psychological and financial burden sums up to billions of US$</a:t>
            </a:r>
          </a:p>
          <a:p>
            <a:r>
              <a:rPr lang="en-US" dirty="0"/>
              <a:t>Treating AD has proved to be difficult, as it is a complicated disease</a:t>
            </a:r>
          </a:p>
          <a:p>
            <a:r>
              <a:rPr lang="en-US" dirty="0"/>
              <a:t>To device effective therapeutic strategies, we need to define the molecular signatures related to different aspects of AD, as for example age of onset, rate of progression to Dementia and the effect of genetic and environmental factors.</a:t>
            </a:r>
          </a:p>
          <a:p>
            <a:r>
              <a:rPr lang="en-US" dirty="0"/>
              <a:t>There have been worldwide efforts collecting -omics data (transcriptomics, proteomics, metabolomics) from different human cohorts and relating them to features of AD.</a:t>
            </a:r>
          </a:p>
          <a:p>
            <a:r>
              <a:rPr lang="en-US" dirty="0"/>
              <a:t>My effort focuses in analyzing one of this publicly available proteomics datasets in order to identify which proteins can reliably predict AD and Dementia. </a:t>
            </a:r>
          </a:p>
          <a:p>
            <a:r>
              <a:rPr lang="en-US" dirty="0"/>
              <a:t>These genes can then become the focus of drug development efforts. </a:t>
            </a:r>
          </a:p>
          <a:p>
            <a:r>
              <a:rPr lang="en-US" dirty="0"/>
              <a:t>The problem turned out to be a simple classification problem.</a:t>
            </a:r>
          </a:p>
        </p:txBody>
      </p:sp>
      <p:sp>
        <p:nvSpPr>
          <p:cNvPr id="187" name="Max = [10,9, or 8] based on your project select one"/>
          <p:cNvSpPr txBox="1"/>
          <p:nvPr/>
        </p:nvSpPr>
        <p:spPr>
          <a:xfrm>
            <a:off x="406400" y="1067768"/>
            <a:ext cx="11176000" cy="4054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457200">
              <a:lnSpc>
                <a:spcPct val="80000"/>
              </a:lnSpc>
              <a:spcBef>
                <a:spcPts val="0"/>
              </a:spcBef>
              <a:defRPr sz="2400" cap="all" spc="120">
                <a:solidFill>
                  <a:srgbClr val="A6AAA9"/>
                </a:solidFill>
                <a:latin typeface="DIN Alternate"/>
                <a:ea typeface="DIN Alternate"/>
                <a:cs typeface="DIN Alternate"/>
                <a:sym typeface="DIN Alternate"/>
              </a:defRPr>
            </a:lvl1pPr>
          </a:lstStyle>
          <a:p>
            <a:r>
              <a:rPr dirty="0"/>
              <a:t>Max = [</a:t>
            </a:r>
            <a:r>
              <a:rPr lang="en-US" dirty="0"/>
              <a:t>10</a:t>
            </a:r>
            <a:r>
              <a:rPr dirty="0"/>
              <a:t>] </a:t>
            </a:r>
            <a:r>
              <a:rPr lang="en-US" dirty="0"/>
              <a:t> for a Machine Learning Project</a:t>
            </a:r>
            <a:endParaRPr dirty="0"/>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t>Required Libraries and files</a:t>
            </a:r>
          </a:p>
        </p:txBody>
      </p:sp>
      <p:sp>
        <p:nvSpPr>
          <p:cNvPr id="192" name="PANDAS…"/>
          <p:cNvSpPr txBox="1">
            <a:spLocks noGrp="1"/>
          </p:cNvSpPr>
          <p:nvPr>
            <p:ph type="body" idx="1"/>
          </p:nvPr>
        </p:nvSpPr>
        <p:spPr>
          <a:xfrm>
            <a:off x="406400" y="1114244"/>
            <a:ext cx="12192000" cy="6108701"/>
          </a:xfrm>
          <a:prstGeom prst="rect">
            <a:avLst/>
          </a:prstGeom>
        </p:spPr>
        <p:txBody>
          <a:bodyPr>
            <a:normAutofit/>
          </a:bodyPr>
          <a:lstStyle/>
          <a:p>
            <a:r>
              <a:rPr lang="en-US" dirty="0"/>
              <a:t>Packages: </a:t>
            </a:r>
            <a:r>
              <a:rPr lang="en-US" dirty="0" err="1"/>
              <a:t>synapseclient</a:t>
            </a:r>
            <a:br>
              <a:rPr lang="en-US" dirty="0"/>
            </a:br>
            <a:r>
              <a:rPr lang="en-US" dirty="0"/>
              <a:t>pip install </a:t>
            </a:r>
            <a:r>
              <a:rPr lang="en-US" dirty="0" err="1"/>
              <a:t>synapseclient</a:t>
            </a:r>
            <a:br>
              <a:rPr lang="en-US" dirty="0"/>
            </a:br>
            <a:r>
              <a:rPr lang="en-US" dirty="0"/>
              <a:t>pip install --upgrade </a:t>
            </a:r>
            <a:r>
              <a:rPr lang="en-US" dirty="0" err="1"/>
              <a:t>synapseclient</a:t>
            </a:r>
            <a:br>
              <a:rPr lang="en-US" dirty="0"/>
            </a:br>
            <a:r>
              <a:rPr lang="en-US" dirty="0" err="1"/>
              <a:t>syn</a:t>
            </a:r>
            <a:r>
              <a:rPr lang="en-US" dirty="0"/>
              <a:t> = </a:t>
            </a:r>
            <a:r>
              <a:rPr lang="en-US" dirty="0" err="1"/>
              <a:t>synapseclient.Synapse</a:t>
            </a:r>
            <a:r>
              <a:rPr lang="en-US" dirty="0"/>
              <a:t>()</a:t>
            </a:r>
            <a:br>
              <a:rPr lang="en-US" dirty="0"/>
            </a:br>
            <a:r>
              <a:rPr lang="en-US" dirty="0" err="1"/>
              <a:t>syn.login</a:t>
            </a:r>
            <a:r>
              <a:rPr lang="en-US" dirty="0"/>
              <a:t>('nikos73@gmail.com','#########’)</a:t>
            </a:r>
            <a:br>
              <a:rPr lang="en-US" dirty="0"/>
            </a:br>
            <a:r>
              <a:rPr lang="en-US" dirty="0"/>
              <a:t>files = </a:t>
            </a:r>
            <a:r>
              <a:rPr lang="en-US" dirty="0" err="1"/>
              <a:t>synapseutils.syncFromSynapse</a:t>
            </a:r>
            <a:r>
              <a:rPr lang="en-US" dirty="0"/>
              <a:t>(</a:t>
            </a:r>
            <a:r>
              <a:rPr lang="en-US" dirty="0" err="1"/>
              <a:t>syn</a:t>
            </a:r>
            <a:r>
              <a:rPr lang="en-US" dirty="0"/>
              <a:t>, 'syn5759470’)</a:t>
            </a:r>
          </a:p>
          <a:p>
            <a:r>
              <a:rPr lang="en-US" dirty="0">
                <a:ln>
                  <a:solidFill>
                    <a:srgbClr val="F8F8F8"/>
                  </a:solidFill>
                </a:ln>
                <a:hlinkClick r:id="rId2"/>
              </a:rPr>
              <a:t>https://www.synapse.org/#!Synapse:syn2580853/wiki/409840</a:t>
            </a:r>
            <a:endParaRPr lang="en-US" dirty="0">
              <a:ln>
                <a:solidFill>
                  <a:srgbClr val="F8F8F8"/>
                </a:solidFill>
              </a:ln>
            </a:endParaRPr>
          </a:p>
          <a:p>
            <a:r>
              <a:rPr lang="en-US" dirty="0"/>
              <a:t>Libraries:</a:t>
            </a:r>
            <a:br>
              <a:rPr lang="en-US" dirty="0"/>
            </a:br>
            <a:r>
              <a:rPr lang="en-US" dirty="0" err="1"/>
              <a:t>synapseutils</a:t>
            </a:r>
            <a:r>
              <a:rPr lang="en-US" dirty="0"/>
              <a:t>, </a:t>
            </a:r>
            <a:r>
              <a:rPr lang="en-US" dirty="0" err="1"/>
              <a:t>os</a:t>
            </a:r>
            <a:r>
              <a:rPr lang="en-US" dirty="0"/>
              <a:t>,  pandas, </a:t>
            </a:r>
            <a:r>
              <a:rPr lang="en-US" dirty="0" err="1"/>
              <a:t>numpy</a:t>
            </a:r>
            <a:r>
              <a:rPr lang="en-US" dirty="0"/>
              <a:t>, </a:t>
            </a:r>
            <a:r>
              <a:rPr lang="en-US" dirty="0" err="1"/>
              <a:t>scipy</a:t>
            </a:r>
            <a:r>
              <a:rPr lang="en-US" dirty="0"/>
              <a:t>, </a:t>
            </a:r>
            <a:r>
              <a:rPr lang="en-US" dirty="0" err="1"/>
              <a:t>matplotlib</a:t>
            </a:r>
            <a:r>
              <a:rPr lang="en-US" dirty="0"/>
              <a:t>, seaborn, </a:t>
            </a:r>
            <a:r>
              <a:rPr lang="en-US" dirty="0" err="1"/>
              <a:t>sklearn</a:t>
            </a:r>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FERENCES"/>
          <p:cNvSpPr txBox="1">
            <a:spLocks noGrp="1"/>
          </p:cNvSpPr>
          <p:nvPr>
            <p:ph type="title"/>
          </p:nvPr>
        </p:nvSpPr>
        <p:spPr>
          <a:prstGeom prst="rect">
            <a:avLst/>
          </a:prstGeom>
        </p:spPr>
        <p:txBody>
          <a:bodyPr/>
          <a:lstStyle>
            <a:lvl1pPr defTabSz="467359">
              <a:spcBef>
                <a:spcPts val="2200"/>
              </a:spcBef>
              <a:defRPr sz="4800"/>
            </a:lvl1pPr>
          </a:lstStyle>
          <a:p>
            <a:r>
              <a:t>REFERENCES</a:t>
            </a:r>
          </a:p>
        </p:txBody>
      </p:sp>
      <p:sp>
        <p:nvSpPr>
          <p:cNvPr id="10" name="Text Placeholder 2">
            <a:extLst>
              <a:ext uri="{FF2B5EF4-FFF2-40B4-BE49-F238E27FC236}">
                <a16:creationId xmlns:a16="http://schemas.microsoft.com/office/drawing/2014/main" id="{3F4F1B46-DD04-4C97-8320-0161A00173F9}"/>
              </a:ext>
            </a:extLst>
          </p:cNvPr>
          <p:cNvSpPr>
            <a:spLocks noGrp="1"/>
          </p:cNvSpPr>
          <p:nvPr>
            <p:ph type="body" idx="1"/>
          </p:nvPr>
        </p:nvSpPr>
        <p:spPr>
          <a:xfrm>
            <a:off x="406400" y="1100138"/>
            <a:ext cx="12192000" cy="2579496"/>
          </a:xfrm>
        </p:spPr>
        <p:txBody>
          <a:bodyPr>
            <a:normAutofit/>
          </a:bodyPr>
          <a:lstStyle/>
          <a:p>
            <a:r>
              <a:rPr lang="en-US" dirty="0"/>
              <a:t>Introduction to Machine Learning using Python</a:t>
            </a:r>
            <a:br>
              <a:rPr lang="en-US" dirty="0"/>
            </a:br>
            <a:r>
              <a:rPr lang="en-US" dirty="0"/>
              <a:t>Andreas C. Müller; Sarah Guido</a:t>
            </a:r>
          </a:p>
          <a:p>
            <a:r>
              <a:rPr lang="en-US" dirty="0"/>
              <a:t>Python Data Science Cookbook</a:t>
            </a:r>
            <a:br>
              <a:rPr lang="en-US" dirty="0"/>
            </a:br>
            <a:r>
              <a:rPr lang="en-US" dirty="0"/>
              <a:t>Jake </a:t>
            </a:r>
            <a:r>
              <a:rPr lang="en-US" dirty="0" err="1"/>
              <a:t>VanderPlas</a:t>
            </a:r>
            <a:endParaRPr lang="en-US"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cknowledgments"/>
          <p:cNvSpPr txBox="1">
            <a:spLocks noGrp="1"/>
          </p:cNvSpPr>
          <p:nvPr>
            <p:ph type="title"/>
          </p:nvPr>
        </p:nvSpPr>
        <p:spPr>
          <a:prstGeom prst="rect">
            <a:avLst/>
          </a:prstGeom>
        </p:spPr>
        <p:txBody>
          <a:bodyPr/>
          <a:lstStyle>
            <a:lvl1pPr defTabSz="467359">
              <a:spcBef>
                <a:spcPts val="2200"/>
              </a:spcBef>
              <a:defRPr sz="4800"/>
            </a:lvl1pPr>
          </a:lstStyle>
          <a:p>
            <a:r>
              <a:t>Acknowledgments</a:t>
            </a:r>
          </a:p>
        </p:txBody>
      </p:sp>
      <p:sp>
        <p:nvSpPr>
          <p:cNvPr id="4" name="Text Placeholder 3">
            <a:extLst>
              <a:ext uri="{FF2B5EF4-FFF2-40B4-BE49-F238E27FC236}">
                <a16:creationId xmlns:a16="http://schemas.microsoft.com/office/drawing/2014/main" id="{AC4CF310-4A5A-41A7-8807-CB0F727C781F}"/>
              </a:ext>
            </a:extLst>
          </p:cNvPr>
          <p:cNvSpPr>
            <a:spLocks noGrp="1"/>
          </p:cNvSpPr>
          <p:nvPr>
            <p:ph type="body" idx="1"/>
          </p:nvPr>
        </p:nvSpPr>
        <p:spPr>
          <a:xfrm>
            <a:off x="406400" y="1090517"/>
            <a:ext cx="12192000" cy="2677252"/>
          </a:xfrm>
        </p:spPr>
        <p:txBody>
          <a:bodyPr/>
          <a:lstStyle/>
          <a:p>
            <a:pPr marL="342900" indent="-342900">
              <a:buFont typeface="Arial" panose="020B0604020202020204" pitchFamily="34" charset="0"/>
              <a:buChar char="•"/>
            </a:pPr>
            <a:r>
              <a:rPr lang="sv-SE" dirty="0"/>
              <a:t>Nenad Svrzikapa </a:t>
            </a:r>
          </a:p>
          <a:p>
            <a:pPr marL="342900" indent="-342900">
              <a:buFont typeface="Arial" panose="020B0604020202020204" pitchFamily="34" charset="0"/>
              <a:buChar char="•"/>
            </a:pPr>
            <a:r>
              <a:rPr lang="en-US" dirty="0"/>
              <a:t>Instructors of the course</a:t>
            </a:r>
          </a:p>
          <a:p>
            <a:pPr marL="342900" indent="-342900">
              <a:buFont typeface="Arial" panose="020B0604020202020204" pitchFamily="34" charset="0"/>
              <a:buChar char="•"/>
            </a:pPr>
            <a:r>
              <a:rPr lang="en-US" dirty="0"/>
              <a:t>My wife Isabel</a:t>
            </a:r>
          </a:p>
        </p:txBody>
      </p:sp>
      <p:sp>
        <p:nvSpPr>
          <p:cNvPr id="6" name="AutoShape 4" descr="chrome-extension://cjabmdjcfcfdmffimndhafhblfmpjdpe/images/SafeBrowse/sb_safeannotation.png">
            <a:extLst>
              <a:ext uri="{FF2B5EF4-FFF2-40B4-BE49-F238E27FC236}">
                <a16:creationId xmlns:a16="http://schemas.microsoft.com/office/drawing/2014/main" id="{29B158AD-69A8-4216-AFBF-19D79C50C20C}"/>
              </a:ext>
            </a:extLst>
          </p:cNvPr>
          <p:cNvSpPr>
            <a:spLocks noChangeAspect="1" noChangeArrowheads="1"/>
          </p:cNvSpPr>
          <p:nvPr/>
        </p:nvSpPr>
        <p:spPr bwMode="auto">
          <a:xfrm>
            <a:off x="3397250" y="-142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404B67-C93D-48BE-948F-32D9EF13629A}"/>
              </a:ext>
            </a:extLst>
          </p:cNvPr>
          <p:cNvSpPr>
            <a:spLocks noGrp="1"/>
          </p:cNvSpPr>
          <p:nvPr>
            <p:ph type="title"/>
          </p:nvPr>
        </p:nvSpPr>
        <p:spPr>
          <a:xfrm>
            <a:off x="406400" y="4038600"/>
            <a:ext cx="12192000" cy="687946"/>
          </a:xfrm>
        </p:spPr>
        <p:txBody>
          <a:bodyPr>
            <a:normAutofit/>
          </a:bodyPr>
          <a:lstStyle/>
          <a:p>
            <a:r>
              <a:rPr lang="en-US" sz="4400" dirty="0"/>
              <a:t>Supplementary Slides</a:t>
            </a:r>
          </a:p>
        </p:txBody>
      </p:sp>
    </p:spTree>
    <p:extLst>
      <p:ext uri="{BB962C8B-B14F-4D97-AF65-F5344CB8AC3E}">
        <p14:creationId xmlns:p14="http://schemas.microsoft.com/office/powerpoint/2010/main" val="29662963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2121680-7898-4B31-913D-141FC9ED30F2}"/>
              </a:ext>
            </a:extLst>
          </p:cNvPr>
          <p:cNvSpPr>
            <a:spLocks noGrp="1"/>
          </p:cNvSpPr>
          <p:nvPr>
            <p:ph type="title"/>
          </p:nvPr>
        </p:nvSpPr>
        <p:spPr>
          <a:xfrm>
            <a:off x="406400" y="355600"/>
            <a:ext cx="12192000" cy="1517268"/>
          </a:xfrm>
        </p:spPr>
        <p:txBody>
          <a:bodyPr>
            <a:normAutofit fontScale="90000"/>
          </a:bodyPr>
          <a:lstStyle/>
          <a:p>
            <a:r>
              <a:rPr lang="en-US" dirty="0"/>
              <a:t>Clinical Dementia correlates positively with size of Amyloid Plaques (Fig.1)</a:t>
            </a:r>
          </a:p>
        </p:txBody>
      </p:sp>
      <p:pic>
        <p:nvPicPr>
          <p:cNvPr id="22" name="Picture 21">
            <a:extLst>
              <a:ext uri="{FF2B5EF4-FFF2-40B4-BE49-F238E27FC236}">
                <a16:creationId xmlns:a16="http://schemas.microsoft.com/office/drawing/2014/main" id="{51811EDB-EA29-46E1-BDAF-BE4862AB8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872" y="2159306"/>
            <a:ext cx="7897270" cy="5264846"/>
          </a:xfrm>
          <a:prstGeom prst="rect">
            <a:avLst/>
          </a:prstGeom>
        </p:spPr>
      </p:pic>
    </p:spTree>
    <p:extLst>
      <p:ext uri="{BB962C8B-B14F-4D97-AF65-F5344CB8AC3E}">
        <p14:creationId xmlns:p14="http://schemas.microsoft.com/office/powerpoint/2010/main" val="18270378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D808-EDB4-4939-A3FC-077F6290FCFF}"/>
              </a:ext>
            </a:extLst>
          </p:cNvPr>
          <p:cNvSpPr>
            <a:spLocks noGrp="1"/>
          </p:cNvSpPr>
          <p:nvPr>
            <p:ph type="title"/>
          </p:nvPr>
        </p:nvSpPr>
        <p:spPr>
          <a:xfrm>
            <a:off x="130978" y="124093"/>
            <a:ext cx="12769773" cy="723900"/>
          </a:xfrm>
        </p:spPr>
        <p:txBody>
          <a:bodyPr>
            <a:normAutofit fontScale="90000"/>
          </a:bodyPr>
          <a:lstStyle/>
          <a:p>
            <a:r>
              <a:rPr lang="en-US" dirty="0"/>
              <a:t>Proteins are abundant to different degrees (Fig.2)</a:t>
            </a:r>
          </a:p>
        </p:txBody>
      </p:sp>
      <p:pic>
        <p:nvPicPr>
          <p:cNvPr id="6" name="Picture 5">
            <a:extLst>
              <a:ext uri="{FF2B5EF4-FFF2-40B4-BE49-F238E27FC236}">
                <a16:creationId xmlns:a16="http://schemas.microsoft.com/office/drawing/2014/main" id="{FDF6D9B3-78A2-4F19-ADF3-58B6E77F4116}"/>
              </a:ext>
            </a:extLst>
          </p:cNvPr>
          <p:cNvPicPr>
            <a:picLocks noChangeAspect="1"/>
          </p:cNvPicPr>
          <p:nvPr/>
        </p:nvPicPr>
        <p:blipFill rotWithShape="1">
          <a:blip r:embed="rId2">
            <a:extLst>
              <a:ext uri="{28A0092B-C50C-407E-A947-70E740481C1C}">
                <a14:useLocalDpi xmlns:a14="http://schemas.microsoft.com/office/drawing/2010/main" val="0"/>
              </a:ext>
            </a:extLst>
          </a:blip>
          <a:srcRect l="10259" t="10056" r="8822" b="10090"/>
          <a:stretch/>
        </p:blipFill>
        <p:spPr>
          <a:xfrm>
            <a:off x="2831335" y="847993"/>
            <a:ext cx="7713481" cy="7611988"/>
          </a:xfrm>
          <a:prstGeom prst="rect">
            <a:avLst/>
          </a:prstGeom>
        </p:spPr>
      </p:pic>
    </p:spTree>
    <p:extLst>
      <p:ext uri="{BB962C8B-B14F-4D97-AF65-F5344CB8AC3E}">
        <p14:creationId xmlns:p14="http://schemas.microsoft.com/office/powerpoint/2010/main" val="3105917245"/>
      </p:ext>
    </p:extLst>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34A5DA"/>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210</TotalTime>
  <Words>382</Words>
  <Application>Microsoft Office PowerPoint</Application>
  <PresentationFormat>Custom</PresentationFormat>
  <Paragraphs>50</Paragraphs>
  <Slides>13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Avenir Next</vt:lpstr>
      <vt:lpstr>Avenir Next Medium</vt:lpstr>
      <vt:lpstr>DIN Alternate</vt:lpstr>
      <vt:lpstr>DIN Condensed</vt:lpstr>
      <vt:lpstr>Helvetica</vt:lpstr>
      <vt:lpstr>Helvetica Neue</vt:lpstr>
      <vt:lpstr>New_Template7</vt:lpstr>
      <vt:lpstr>Identifying important Genes in A Proteomics DATASET  For Alzheimer’s Disease</vt:lpstr>
      <vt:lpstr>CSCI E-29 2018 Staff</vt:lpstr>
      <vt:lpstr>Abstract</vt:lpstr>
      <vt:lpstr>Required Libraries and files</vt:lpstr>
      <vt:lpstr>REFERENCES</vt:lpstr>
      <vt:lpstr>Acknowledgments</vt:lpstr>
      <vt:lpstr>Supplementary Slides</vt:lpstr>
      <vt:lpstr>Clinical Dementia correlates positively with size of Amyloid Plaques (Fig.1)</vt:lpstr>
      <vt:lpstr>Proteins are abundant to different degrees (Fig.2)</vt:lpstr>
      <vt:lpstr>Coefficients of the most “important” genes in a linear regression (Fig.4)</vt:lpstr>
      <vt:lpstr>Identify coexpression clusters using KMEANS (n_clusters =10) (Fig.5)</vt:lpstr>
      <vt:lpstr>Reducing the Protein Features by Principal Component analysis down to 2 dimensions (Fig.6, Fig.6b)</vt:lpstr>
      <vt:lpstr>Coefficients of “important” genes (logistic regression - Fig.7)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OF YOUR PRESENTATION</dc:title>
  <cp:lastModifiedBy>Nikolaos Giagtzoglou</cp:lastModifiedBy>
  <cp:revision>20</cp:revision>
  <dcterms:modified xsi:type="dcterms:W3CDTF">2018-06-10T22:18:07Z</dcterms:modified>
</cp:coreProperties>
</file>